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sldIdLst>
    <p:sldId id="271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8" userDrawn="1">
          <p15:clr>
            <a:srgbClr val="A4A3A4"/>
          </p15:clr>
        </p15:guide>
        <p15:guide id="2" pos="1272" userDrawn="1">
          <p15:clr>
            <a:srgbClr val="A4A3A4"/>
          </p15:clr>
        </p15:guide>
        <p15:guide id="3" orient="horz" pos="72" userDrawn="1">
          <p15:clr>
            <a:srgbClr val="A4A3A4"/>
          </p15:clr>
        </p15:guide>
        <p15:guide id="4" pos="379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F8DC92-1380-D969-B3FD-54A63A658E26}" name="hujiasi 00021756" initials="Jess" userId="hujiasi 00021756" providerId="None"/>
  <p188:author id="{827373F3-0861-9E3F-D404-8BCD13203F5B}" name="Zoe Chau" initials="ZC" userId="S::Zoe.Chau@bcw-global.com::23283fe4-0d99-4bc3-b53f-a813793d45a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John Chan" initials="JC" lastIdx="14" clrIdx="6">
    <p:extLst>
      <p:ext uri="{19B8F6BF-5375-455C-9EA6-DF929625EA0E}">
        <p15:presenceInfo xmlns:p15="http://schemas.microsoft.com/office/powerpoint/2012/main" userId="S-1-5-21-147214757-305610072-1517763936-6647529" providerId="AD"/>
      </p:ext>
    </p:extLst>
  </p:cmAuthor>
  <p:cmAuthor id="1" name="liyiran (D)" initials="l(" lastIdx="7" clrIdx="0">
    <p:extLst>
      <p:ext uri="{19B8F6BF-5375-455C-9EA6-DF929625EA0E}">
        <p15:presenceInfo xmlns:p15="http://schemas.microsoft.com/office/powerpoint/2012/main" userId="S-1-5-21-147214757-305610072-1517763936-5118933" providerId="AD"/>
      </p:ext>
    </p:extLst>
  </p:cmAuthor>
  <p:cmAuthor id="8" name="Zoe Chau" initials="ZC" lastIdx="2" clrIdx="7">
    <p:extLst>
      <p:ext uri="{19B8F6BF-5375-455C-9EA6-DF929625EA0E}">
        <p15:presenceInfo xmlns:p15="http://schemas.microsoft.com/office/powerpoint/2012/main" userId="S::Zoe.Chau@bcw-global.com::23283fe4-0d99-4bc3-b53f-a813793d45a2" providerId="AD"/>
      </p:ext>
    </p:extLst>
  </p:cmAuthor>
  <p:cmAuthor id="2" name="xiaoyilin" initials="x" lastIdx="8" clrIdx="1">
    <p:extLst>
      <p:ext uri="{19B8F6BF-5375-455C-9EA6-DF929625EA0E}">
        <p15:presenceInfo xmlns:p15="http://schemas.microsoft.com/office/powerpoint/2012/main" userId="S-1-5-21-147214757-305610072-1517763936-5528087" providerId="AD"/>
      </p:ext>
    </p:extLst>
  </p:cmAuthor>
  <p:cmAuthor id="9" name="o202104251943" initials="o" lastIdx="2" clrIdx="8">
    <p:extLst>
      <p:ext uri="{19B8F6BF-5375-455C-9EA6-DF929625EA0E}">
        <p15:presenceInfo xmlns:p15="http://schemas.microsoft.com/office/powerpoint/2012/main" userId="S::o202104251943@hihonor.com::085065dd-44fc-4165-86a3-41e4fa55b8d6" providerId="AD"/>
      </p:ext>
    </p:extLst>
  </p:cmAuthor>
  <p:cmAuthor id="3" name="limengyun (A)" initials="l(" lastIdx="26" clrIdx="2">
    <p:extLst>
      <p:ext uri="{19B8F6BF-5375-455C-9EA6-DF929625EA0E}">
        <p15:presenceInfo xmlns:p15="http://schemas.microsoft.com/office/powerpoint/2012/main" userId="S-1-5-21-147214757-305610072-1517763936-5687575" providerId="AD"/>
      </p:ext>
    </p:extLst>
  </p:cmAuthor>
  <p:cmAuthor id="10" name="Yuheng Feng" initials="f0" lastIdx="9" clrIdx="9">
    <p:extLst>
      <p:ext uri="{19B8F6BF-5375-455C-9EA6-DF929625EA0E}">
        <p15:presenceInfo xmlns:p15="http://schemas.microsoft.com/office/powerpoint/2012/main" userId="Yuheng Feng" providerId="None"/>
      </p:ext>
    </p:extLst>
  </p:cmAuthor>
  <p:cmAuthor id="4" name="wangyan (AJ)" initials="w(" lastIdx="1" clrIdx="3">
    <p:extLst>
      <p:ext uri="{19B8F6BF-5375-455C-9EA6-DF929625EA0E}">
        <p15:presenceInfo xmlns:p15="http://schemas.microsoft.com/office/powerpoint/2012/main" userId="S-1-5-21-147214757-305610072-1517763936-5502429" providerId="AD"/>
      </p:ext>
    </p:extLst>
  </p:cmAuthor>
  <p:cmAuthor id="11" name="hanenze 00010282" initials="h0" lastIdx="8" clrIdx="10">
    <p:extLst>
      <p:ext uri="{19B8F6BF-5375-455C-9EA6-DF929625EA0E}">
        <p15:presenceInfo xmlns:p15="http://schemas.microsoft.com/office/powerpoint/2012/main" userId="S-1-5-21-3021088408-2350167308-3353667176-2988" providerId="AD"/>
      </p:ext>
    </p:extLst>
  </p:cmAuthor>
  <p:cmAuthor id="5" name="Wen, Mavis" initials="WM" lastIdx="1" clrIdx="4">
    <p:extLst>
      <p:ext uri="{19B8F6BF-5375-455C-9EA6-DF929625EA0E}">
        <p15:presenceInfo xmlns:p15="http://schemas.microsoft.com/office/powerpoint/2012/main" userId="S::Mavis.Wen@bcw-global.com::bbf985d9-281e-43b6-b74e-fced6a5183bc" providerId="AD"/>
      </p:ext>
    </p:extLst>
  </p:cmAuthor>
  <p:cmAuthor id="6" name="Lau, Krista" initials="LK" lastIdx="16" clrIdx="5">
    <p:extLst>
      <p:ext uri="{19B8F6BF-5375-455C-9EA6-DF929625EA0E}">
        <p15:presenceInfo xmlns:p15="http://schemas.microsoft.com/office/powerpoint/2012/main" userId="S::krista.lau@bcw-global.com::6f4c5481-07ee-43ee-941f-75b4d706696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66"/>
    <a:srgbClr val="009A4D"/>
    <a:srgbClr val="006666"/>
    <a:srgbClr val="029871"/>
    <a:srgbClr val="008241"/>
    <a:srgbClr val="11B6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98" autoAdjust="0"/>
    <p:restoredTop sz="93741" autoAdjust="0"/>
  </p:normalViewPr>
  <p:slideViewPr>
    <p:cSldViewPr snapToGrid="0">
      <p:cViewPr>
        <p:scale>
          <a:sx n="40" d="100"/>
          <a:sy n="40" d="100"/>
        </p:scale>
        <p:origin x="3912" y="1368"/>
      </p:cViewPr>
      <p:guideLst>
        <p:guide orient="horz" pos="1368"/>
        <p:guide pos="1272"/>
        <p:guide orient="horz" pos="72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F12CAC-4CFA-4F13-B616-C8247A1C1A14}" type="datetimeFigureOut">
              <a:rPr lang="en-US" smtClean="0"/>
              <a:t>4/5/22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2AEA62-F4A4-476B-8C46-46831D79B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65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2AEA62-F4A4-476B-8C46-46831D79BD6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384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CBB69-B680-4F3E-9787-43A729DF6BD5}" type="datetime1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49AEC-1417-4463-892A-305FDE5D0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814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AAA8-0CD5-4BF8-A913-2A11F0187FA4}" type="datetime1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49AEC-1417-4463-892A-305FDE5D0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48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31234-A986-4C90-B8A5-9818C8BC174F}" type="datetime1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49AEC-1417-4463-892A-305FDE5D0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135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34B9-5105-491D-95E6-F2321C8D3B9D}" type="datetime1">
              <a:rPr lang="en-US" smtClean="0"/>
              <a:t>4/5/22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49AEC-1417-4463-892A-305FDE5D0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23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53A48-D0A4-4838-98EF-AE82C773318F}" type="datetime1">
              <a:rPr lang="en-US" smtClean="0"/>
              <a:t>4/5/22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49AEC-1417-4463-892A-305FDE5D0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51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B762-4B03-4234-BB97-622437F1E080}" type="datetime1">
              <a:rPr lang="en-US" smtClean="0"/>
              <a:t>4/5/22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49AEC-1417-4463-892A-305FDE5D0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70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2F8FC-6CFC-44D4-AC56-6F578E0344E3}" type="datetime1">
              <a:rPr lang="en-US" smtClean="0"/>
              <a:t>4/5/22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49AEC-1417-4463-892A-305FDE5D0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25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F6A8B-0DB7-431E-A84A-7CBB5203664C}" type="datetime1">
              <a:rPr lang="en-US" smtClean="0"/>
              <a:t>4/5/22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49AEC-1417-4463-892A-305FDE5D0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529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88804-2D05-4049-A70A-452A0573F8A1}" type="datetime1">
              <a:rPr lang="en-US" smtClean="0"/>
              <a:t>4/5/22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49AEC-1417-4463-892A-305FDE5D0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BEFB-7669-4A84-96BB-0F27E633B867}" type="datetime1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49AEC-1417-4463-892A-305FDE5D0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777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46774-6BD1-4E7F-A3FA-696339D338AB}" type="datetime1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49AEC-1417-4463-892A-305FDE5D0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77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F79AE-71E7-45CC-9059-E9A15C57768D}" type="datetime1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49AEC-1417-4463-892A-305FDE5D0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82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形用户界面, 应用程序&#10;&#10;描述已自动生成">
            <a:extLst>
              <a:ext uri="{FF2B5EF4-FFF2-40B4-BE49-F238E27FC236}">
                <a16:creationId xmlns:a16="http://schemas.microsoft.com/office/drawing/2014/main" id="{FA2C1541-2528-4327-A291-5CA71472E8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9" t="47893" r="13111" b="20804"/>
          <a:stretch/>
        </p:blipFill>
        <p:spPr>
          <a:xfrm>
            <a:off x="2825739" y="626215"/>
            <a:ext cx="1158365" cy="876856"/>
          </a:xfrm>
          <a:prstGeom prst="rect">
            <a:avLst/>
          </a:prstGeom>
        </p:spPr>
      </p:pic>
      <p:pic>
        <p:nvPicPr>
          <p:cNvPr id="7" name="图片 6" descr="图形用户界面, 应用程序&#10;&#10;描述已自动生成">
            <a:extLst>
              <a:ext uri="{FF2B5EF4-FFF2-40B4-BE49-F238E27FC236}">
                <a16:creationId xmlns:a16="http://schemas.microsoft.com/office/drawing/2014/main" id="{1D881287-D9CB-40D8-BF23-5BF4F8B14E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0" r="46438"/>
          <a:stretch/>
        </p:blipFill>
        <p:spPr>
          <a:xfrm>
            <a:off x="970405" y="54354"/>
            <a:ext cx="1685985" cy="153291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0491102-A057-49DD-B821-A84747FAD297}"/>
              </a:ext>
            </a:extLst>
          </p:cNvPr>
          <p:cNvSpPr/>
          <p:nvPr/>
        </p:nvSpPr>
        <p:spPr>
          <a:xfrm>
            <a:off x="-48156" y="1590023"/>
            <a:ext cx="6906156" cy="847504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F10EEC-C912-47B8-8F85-7854FA6689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3916" y="1847849"/>
            <a:ext cx="721559" cy="1309689"/>
          </a:xfrm>
        </p:spPr>
        <p:txBody>
          <a:bodyPr>
            <a:normAutofit fontScale="90000"/>
          </a:bodyPr>
          <a:lstStyle/>
          <a:p>
            <a:br>
              <a:rPr lang="en-US" sz="800" b="1" dirty="0">
                <a:latin typeface="BigNoodleTitling"/>
              </a:rPr>
            </a:br>
            <a:br>
              <a:rPr lang="en-US" sz="800" b="1" dirty="0">
                <a:latin typeface="BigNoodleTitling"/>
              </a:rPr>
            </a:br>
            <a:br>
              <a:rPr lang="en-US" sz="800" b="1" dirty="0">
                <a:latin typeface="BigNoodleTitling"/>
              </a:rPr>
            </a:br>
            <a:br>
              <a:rPr lang="en-US" sz="800" b="1" dirty="0">
                <a:latin typeface="BigNoodleTitling"/>
              </a:rPr>
            </a:br>
            <a:br>
              <a:rPr lang="en-US" sz="800" b="1" dirty="0">
                <a:latin typeface="BigNoodleTitling"/>
              </a:rPr>
            </a:br>
            <a:br>
              <a:rPr lang="en-US" sz="800" b="1" dirty="0">
                <a:latin typeface="BigNoodleTitling"/>
              </a:rPr>
            </a:br>
            <a:endParaRPr lang="en-US" dirty="0">
              <a:latin typeface="BigNoodleTitling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BDD9E2C-6DF2-478B-A435-A6214E7865B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17" y="-61904"/>
            <a:ext cx="1053343" cy="6373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6EF937D-BD85-4585-82D6-C999A75D2544}"/>
              </a:ext>
            </a:extLst>
          </p:cNvPr>
          <p:cNvCxnSpPr>
            <a:cxnSpLocks/>
          </p:cNvCxnSpPr>
          <p:nvPr/>
        </p:nvCxnSpPr>
        <p:spPr>
          <a:xfrm>
            <a:off x="1927707" y="1873930"/>
            <a:ext cx="0" cy="668587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27">
            <a:extLst>
              <a:ext uri="{FF2B5EF4-FFF2-40B4-BE49-F238E27FC236}">
                <a16:creationId xmlns:a16="http://schemas.microsoft.com/office/drawing/2014/main" id="{29DCE543-CAD5-45D0-A925-A56F921ED35A}"/>
              </a:ext>
            </a:extLst>
          </p:cNvPr>
          <p:cNvSpPr/>
          <p:nvPr/>
        </p:nvSpPr>
        <p:spPr>
          <a:xfrm>
            <a:off x="3891437" y="978807"/>
            <a:ext cx="3238500" cy="413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Avenir Next Medium" panose="020B0603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HONOR X8</a:t>
            </a:r>
          </a:p>
        </p:txBody>
      </p:sp>
      <p:sp>
        <p:nvSpPr>
          <p:cNvPr id="13" name="矩形 11">
            <a:extLst>
              <a:ext uri="{FF2B5EF4-FFF2-40B4-BE49-F238E27FC236}">
                <a16:creationId xmlns:a16="http://schemas.microsoft.com/office/drawing/2014/main" id="{78E1577B-8221-478D-B38F-9BA1B68AC0E4}"/>
              </a:ext>
            </a:extLst>
          </p:cNvPr>
          <p:cNvSpPr/>
          <p:nvPr/>
        </p:nvSpPr>
        <p:spPr>
          <a:xfrm rot="16200000">
            <a:off x="5376532" y="-24772"/>
            <a:ext cx="54352" cy="29085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FE23CD6-D95A-4FF6-A62E-A8867C793F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013719"/>
              </p:ext>
            </p:extLst>
          </p:nvPr>
        </p:nvGraphicFramePr>
        <p:xfrm>
          <a:off x="38475" y="1564233"/>
          <a:ext cx="6819525" cy="74379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45476">
                  <a:extLst>
                    <a:ext uri="{9D8B030D-6E8A-4147-A177-3AD203B41FA5}">
                      <a16:colId xmlns:a16="http://schemas.microsoft.com/office/drawing/2014/main" val="519644192"/>
                    </a:ext>
                  </a:extLst>
                </a:gridCol>
                <a:gridCol w="4474049">
                  <a:extLst>
                    <a:ext uri="{9D8B030D-6E8A-4147-A177-3AD203B41FA5}">
                      <a16:colId xmlns:a16="http://schemas.microsoft.com/office/drawing/2014/main" val="1945814915"/>
                    </a:ext>
                  </a:extLst>
                </a:gridCol>
              </a:tblGrid>
              <a:tr h="1156456">
                <a:tc>
                  <a:txBody>
                    <a:bodyPr/>
                    <a:lstStyle/>
                    <a:p>
                      <a:pPr algn="l"/>
                      <a:r>
                        <a:rPr lang="en-US" sz="1200" b="1" u="none" dirty="0">
                          <a:solidFill>
                            <a:schemeClr val="tx1"/>
                          </a:solidFill>
                          <a:latin typeface="Avenir Next" panose="020B0503020202020204" pitchFamily="34" charset="0"/>
                          <a:ea typeface="SansSerif For HONOR Medium" panose="020B0603020202020204" pitchFamily="34" charset="-122"/>
                          <a:cs typeface="SansSerif For HONOR Medium" panose="020B0603020202020204" pitchFamily="34" charset="-122"/>
                        </a:rPr>
                        <a:t>DIZÁJN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b="1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Méretek: </a:t>
                      </a:r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163,4 (magasság) x 74,7 mm (szélesség) x 7,45 mm (mélység)</a:t>
                      </a:r>
                      <a:r>
                        <a:rPr lang="hu-HU" sz="1200" kern="1200" baseline="300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hu-HU" sz="1200" kern="1200" noProof="0">
                        <a:solidFill>
                          <a:schemeClr val="tx1"/>
                        </a:solidFill>
                        <a:effectLst/>
                        <a:latin typeface="Avenir Next" panose="020B05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hu-HU" sz="1200" b="1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Szín: </a:t>
                      </a:r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Titánezüst/óceánkék/éjfekete</a:t>
                      </a:r>
                      <a:r>
                        <a:rPr lang="hu-HU" sz="1200" kern="1200" baseline="300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2</a:t>
                      </a:r>
                      <a:endParaRPr lang="hu-HU" sz="1200" kern="1200" noProof="0">
                        <a:solidFill>
                          <a:schemeClr val="tx1"/>
                        </a:solidFill>
                        <a:effectLst/>
                        <a:latin typeface="Avenir Next" panose="020B05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hu-HU" sz="1200" b="1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Súly: </a:t>
                      </a:r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kb. 177 g</a:t>
                      </a:r>
                      <a:r>
                        <a:rPr lang="hu-HU" sz="1200" kern="1200" baseline="300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3</a:t>
                      </a:r>
                      <a:endParaRPr lang="hu-HU" sz="1200" kern="1200" noProof="0">
                        <a:solidFill>
                          <a:schemeClr val="tx1"/>
                        </a:solidFill>
                        <a:effectLst/>
                        <a:latin typeface="Avenir Next" panose="020B05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hu-HU" sz="1200" b="1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Ujjlenyomat olvasó: </a:t>
                      </a:r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oldalt kialakítva</a:t>
                      </a:r>
                    </a:p>
                    <a:p>
                      <a:r>
                        <a:rPr lang="hu-HU" sz="1200" b="1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SIM: </a:t>
                      </a:r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Két SIM kártyás modell (Nano-SIM, támogatja a kettős SIM-kártya készenléti állapotot)</a:t>
                      </a:r>
                      <a:r>
                        <a:rPr lang="hu-HU" sz="1200" kern="1200" baseline="300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4</a:t>
                      </a:r>
                      <a:endParaRPr lang="hu-HU" sz="1200" kern="1200" noProof="0">
                        <a:solidFill>
                          <a:schemeClr val="tx1"/>
                        </a:solidFill>
                        <a:effectLst/>
                        <a:latin typeface="Avenir Next" panose="020B0503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985631"/>
                  </a:ext>
                </a:extLst>
              </a:tr>
              <a:tr h="1150584">
                <a:tc>
                  <a:txBody>
                    <a:bodyPr/>
                    <a:lstStyle/>
                    <a:p>
                      <a:pPr algn="l"/>
                      <a:r>
                        <a:rPr lang="en-US" sz="1200" b="1" u="none" dirty="0">
                          <a:solidFill>
                            <a:schemeClr val="tx1"/>
                          </a:solidFill>
                          <a:latin typeface="Avenir Next" panose="020B0503020202020204" pitchFamily="34" charset="0"/>
                          <a:ea typeface="SansSerif For HONOR Medium" panose="020B0603020202020204" pitchFamily="34" charset="-122"/>
                          <a:cs typeface="SansSerif For HONOR Medium" panose="020B0603020202020204" pitchFamily="34" charset="-122"/>
                        </a:rPr>
                        <a:t>KIJELZŐ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6,7 hüvelykes HONOR FullView kijelző</a:t>
                      </a:r>
                      <a:r>
                        <a:rPr lang="hu-HU" sz="1200" kern="1200" baseline="300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hu-HU" sz="1200" kern="1200" noProof="0">
                        <a:solidFill>
                          <a:schemeClr val="tx1"/>
                        </a:solidFill>
                        <a:effectLst/>
                        <a:latin typeface="Avenir Next" panose="020B05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93,6%-os képernyő-test arány</a:t>
                      </a:r>
                      <a:r>
                        <a:rPr lang="hu-HU" sz="1200" kern="1200" baseline="300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6</a:t>
                      </a:r>
                      <a:endParaRPr lang="hu-HU" sz="1200" kern="1200" noProof="0">
                        <a:solidFill>
                          <a:schemeClr val="tx1"/>
                        </a:solidFill>
                        <a:effectLst/>
                        <a:latin typeface="Avenir Next" panose="020B05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16,7 millió szín</a:t>
                      </a:r>
                    </a:p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Alacsony kékfény-kibocsátást igazoló TÜV Rheinland tanúsítvány</a:t>
                      </a:r>
                      <a:r>
                        <a:rPr lang="hu-HU" sz="1200" kern="1200" baseline="300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7</a:t>
                      </a:r>
                      <a:endParaRPr lang="hu-HU" sz="1200" kern="1200" noProof="0">
                        <a:solidFill>
                          <a:schemeClr val="tx1"/>
                        </a:solidFill>
                        <a:effectLst/>
                        <a:latin typeface="Avenir Next" panose="020B05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240 Hz-es érintés mintavételi sebesség </a:t>
                      </a:r>
                    </a:p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90 Hz-es képfrissítési frekvencia</a:t>
                      </a:r>
                      <a:r>
                        <a:rPr lang="hu-HU" sz="1200" kern="1200" baseline="300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8</a:t>
                      </a:r>
                      <a:endParaRPr lang="hu-HU" sz="1200" kern="1200" noProof="0">
                        <a:solidFill>
                          <a:schemeClr val="tx1"/>
                        </a:solidFill>
                        <a:effectLst/>
                        <a:latin typeface="Avenir Next" panose="020B05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Felbontás: 2388 x 1080 pixel</a:t>
                      </a:r>
                      <a:r>
                        <a:rPr lang="hu-HU" sz="1200" kern="1200" baseline="300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9</a:t>
                      </a:r>
                      <a:endParaRPr lang="hu-HU" sz="1200" kern="1200" noProof="0">
                        <a:solidFill>
                          <a:schemeClr val="tx1"/>
                        </a:solidFill>
                        <a:effectLst/>
                        <a:latin typeface="Avenir Next" panose="020B05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Élesség: 391 PP1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352064"/>
                  </a:ext>
                </a:extLst>
              </a:tr>
              <a:tr h="1134410">
                <a:tc>
                  <a:txBody>
                    <a:bodyPr/>
                    <a:lstStyle/>
                    <a:p>
                      <a:pPr algn="l"/>
                      <a:r>
                        <a:rPr lang="en-US" sz="1200" b="1" u="none" kern="1200" dirty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SansSerif For HONOR Medium" panose="020B0603020202020204" pitchFamily="34" charset="-122"/>
                          <a:cs typeface="SansSerif For HONOR Medium" panose="020B0603020202020204" pitchFamily="34" charset="-122"/>
                        </a:rPr>
                        <a:t>PROCESSZOR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Qualcomm® Snapdragon</a:t>
                      </a:r>
                      <a:r>
                        <a:rPr lang="hu-HU" sz="1200" kern="1200" baseline="300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TM </a:t>
                      </a:r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680 (6 nm) Chipset</a:t>
                      </a:r>
                    </a:p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Nyolcmagos</a:t>
                      </a:r>
                    </a:p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4xA73@2.4GHz</a:t>
                      </a:r>
                    </a:p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4xA53@1.9GHz</a:t>
                      </a:r>
                    </a:p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GPU (Grafikai processzor): Adreno </a:t>
                      </a:r>
                      <a:r>
                        <a:rPr lang="hu-HU" sz="1200" kern="1200" baseline="300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TM</a:t>
                      </a:r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 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629919"/>
                  </a:ext>
                </a:extLst>
              </a:tr>
              <a:tr h="337009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200" b="1" u="none" kern="1200" dirty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SansSerif For HONOR Medium" panose="020B0603020202020204" pitchFamily="34" charset="-122"/>
                          <a:cs typeface="SansSerif For HONOR Medium" panose="020B0603020202020204" pitchFamily="34" charset="-122"/>
                        </a:rPr>
                        <a:t>MEMÓRIA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AvenirNextW10-Light" panose="020B0403020202020204" pitchFamily="34" charset="-122"/>
                        </a:rPr>
                        <a:t>RAM+ROM: 6GB+128GB</a:t>
                      </a:r>
                      <a:r>
                        <a:rPr lang="hu-HU" sz="1200" b="0" kern="1200" baseline="300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AvenirNextW10-Light" panose="020B0403020202020204" pitchFamily="34" charset="-122"/>
                        </a:rPr>
                        <a:t>10</a:t>
                      </a:r>
                      <a:endParaRPr lang="hu-HU" altLang="zh-CN" sz="1200" b="0" kern="1200" baseline="30000" noProof="0">
                        <a:solidFill>
                          <a:schemeClr val="tx1"/>
                        </a:solidFill>
                        <a:effectLst/>
                        <a:latin typeface="Avenir Next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53391"/>
                  </a:ext>
                </a:extLst>
              </a:tr>
              <a:tr h="743995">
                <a:tc>
                  <a:txBody>
                    <a:bodyPr/>
                    <a:lstStyle/>
                    <a:p>
                      <a:pPr algn="l"/>
                      <a:r>
                        <a:rPr lang="en-US" sz="1200" b="1" u="none" kern="1200" dirty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SansSerif For HONOR Medium" panose="020B0603020202020204" pitchFamily="34" charset="-122"/>
                          <a:cs typeface="SansSerif For HONOR Medium" panose="020B0603020202020204" pitchFamily="34" charset="-122"/>
                        </a:rPr>
                        <a:t>HÁTLAPI KAMERA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64MP főkamera (f/1.8 rekesz)</a:t>
                      </a:r>
                      <a:r>
                        <a:rPr lang="hu-HU" sz="1200" kern="1200" baseline="300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11</a:t>
                      </a:r>
                      <a:endParaRPr lang="hu-HU" sz="1200" kern="1200" noProof="0">
                        <a:solidFill>
                          <a:schemeClr val="tx1"/>
                        </a:solidFill>
                        <a:effectLst/>
                        <a:latin typeface="Avenir Next" panose="020B05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5MP 120°-os széles látószögű kamera (f/2.2 rekesz) </a:t>
                      </a:r>
                    </a:p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2M érzékelős Makrokamera (f/2.4 rekesz) </a:t>
                      </a:r>
                    </a:p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2M érzékelős Bokékamera (f/2.4 rekesz)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387">
                <a:tc>
                  <a:txBody>
                    <a:bodyPr/>
                    <a:lstStyle/>
                    <a:p>
                      <a:pPr algn="l"/>
                      <a:r>
                        <a:rPr lang="en-US" sz="1200" b="1" u="none" dirty="0">
                          <a:solidFill>
                            <a:schemeClr val="tx1"/>
                          </a:solidFill>
                          <a:latin typeface="Avenir Next" panose="020B0503020202020204" pitchFamily="34" charset="0"/>
                          <a:ea typeface="SansSerif For HONOR Medium" panose="020B0603020202020204" pitchFamily="34" charset="-122"/>
                          <a:cs typeface="SansSerif For HONOR Medium" panose="020B0603020202020204" pitchFamily="34" charset="-122"/>
                        </a:rPr>
                        <a:t>ELŐLAPI KAMERA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16MP Szelfikamera (f/2.45 rekesz)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034334"/>
                  </a:ext>
                </a:extLst>
              </a:tr>
              <a:tr h="4990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kern="1200" dirty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SansSerif For HONOR Medium" panose="020B0603020202020204" pitchFamily="34" charset="-122"/>
                          <a:cs typeface="SansSerif For HONOR Medium" panose="020B0603020202020204" pitchFamily="34" charset="-122"/>
                        </a:rPr>
                        <a:t>AKKUMULÁTOR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4000 mAh (tipikus érték) akkumulátor</a:t>
                      </a:r>
                      <a:r>
                        <a:rPr lang="hu-HU" sz="1200" kern="1200" baseline="300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12</a:t>
                      </a:r>
                      <a:endParaRPr lang="hu-HU" sz="1200" kern="1200" noProof="0">
                        <a:solidFill>
                          <a:schemeClr val="tx1"/>
                        </a:solidFill>
                        <a:effectLst/>
                        <a:latin typeface="Avenir Next" panose="020B05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22,5 W HONOR SuperCharge (Type-C töltőcsatlakozó)</a:t>
                      </a:r>
                      <a:r>
                        <a:rPr lang="hu-HU" sz="1200" kern="1200" baseline="300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13</a:t>
                      </a:r>
                      <a:endParaRPr lang="hu-HU" sz="1200" kern="1200" noProof="0">
                        <a:solidFill>
                          <a:schemeClr val="tx1"/>
                        </a:solidFill>
                        <a:effectLst/>
                        <a:latin typeface="Avenir Next" panose="020B0503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108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200" b="1" u="none" kern="1200" dirty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SansSerif For HONOR Medium" panose="020B0603020202020204" pitchFamily="34" charset="-122"/>
                          <a:cs typeface="SansSerif For HONOR Medium" panose="020B0603020202020204" pitchFamily="34" charset="-122"/>
                        </a:rPr>
                        <a:t>OPERÁCIÓS RENDSZER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kern="1200" noProof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Magic UI 4.2 (Android 11 platformon)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867841"/>
                  </a:ext>
                </a:extLst>
              </a:tr>
              <a:tr h="309384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200" b="1" u="none" kern="1200" dirty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SansSerif For HONOR Medium" panose="020B0603020202020204" pitchFamily="34" charset="-122"/>
                          <a:cs typeface="SansSerif For HONOR Medium" panose="020B0603020202020204" pitchFamily="34" charset="-122"/>
                        </a:rPr>
                        <a:t>WIFI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kern="1200" noProof="0">
                          <a:solidFill>
                            <a:schemeClr val="tx1"/>
                          </a:solidFill>
                          <a:latin typeface="Avenir Next" panose="020B0503020202020204" pitchFamily="34" charset="0"/>
                          <a:ea typeface="AvenirNextW10-Light" panose="020B0403020202020204" pitchFamily="34" charset="-122"/>
                          <a:cs typeface="+mn-cs"/>
                        </a:rPr>
                        <a:t>2.4GHz / 5GHz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531505"/>
                  </a:ext>
                </a:extLst>
              </a:tr>
              <a:tr h="515641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200" b="1" u="none" kern="1200" dirty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SansSerif For HONOR Medium" panose="020B0603020202020204" pitchFamily="34" charset="-122"/>
                          <a:cs typeface="SansSerif For HONOR Medium" panose="020B0603020202020204" pitchFamily="34" charset="-122"/>
                        </a:rPr>
                        <a:t>KAPCSOLAT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kern="1200" noProof="0" dirty="0" err="1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Bluetooth</a:t>
                      </a:r>
                      <a:r>
                        <a:rPr lang="hu-HU" sz="1200" kern="1200" noProof="0" dirty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 5.0</a:t>
                      </a:r>
                    </a:p>
                    <a:p>
                      <a:r>
                        <a:rPr lang="hu-HU" sz="1200" kern="1200" noProof="0" dirty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USB </a:t>
                      </a:r>
                      <a:r>
                        <a:rPr lang="hu-HU" sz="1200" kern="1200" noProof="0" dirty="0" err="1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Type</a:t>
                      </a:r>
                      <a:r>
                        <a:rPr lang="hu-HU" sz="1200" kern="1200" noProof="0" dirty="0">
                          <a:solidFill>
                            <a:schemeClr val="tx1"/>
                          </a:solidFill>
                          <a:effectLst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-C, USB 2.0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424246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94CD1D-3A8A-4986-93E6-9A123473D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48156" y="9276376"/>
            <a:ext cx="6857997" cy="1259247"/>
          </a:xfrm>
        </p:spPr>
        <p:txBody>
          <a:bodyPr/>
          <a:lstStyle/>
          <a:p>
            <a:pPr algn="l"/>
            <a:r>
              <a:rPr lang="hu-HU" sz="600" i="1" dirty="0">
                <a:solidFill>
                  <a:schemeClr val="tx1"/>
                </a:solidFill>
                <a:latin typeface="Avenir Next Medium" panose="020B0603020202020204"/>
              </a:rPr>
              <a:t>1. A HONOR belső laboratóriumában meghatározott körülmények között kapott érték. A vastagság (7,45 mm) a készülék legvékonyabb pontján mért érték, és nem tartalmazza a kamera vastagságát. A tényleges méretek a konfigurációtól, a gyártási folyamattól és a mérési módszerektől függően változhatnak.</a:t>
            </a:r>
          </a:p>
          <a:p>
            <a:pPr algn="l"/>
            <a:r>
              <a:rPr lang="hu-HU" sz="600" i="1" dirty="0">
                <a:solidFill>
                  <a:schemeClr val="tx1"/>
                </a:solidFill>
                <a:latin typeface="Avenir Next Medium" panose="020B0603020202020204"/>
              </a:rPr>
              <a:t>2. A három szín nem minden régióban kapható, kérjük, tájékozódj a helyi értékesítési csatornákon.</a:t>
            </a:r>
          </a:p>
          <a:p>
            <a:pPr algn="l"/>
            <a:r>
              <a:rPr lang="hu-HU" sz="600" i="1" dirty="0">
                <a:solidFill>
                  <a:schemeClr val="tx1"/>
                </a:solidFill>
                <a:latin typeface="Avenir Next Medium" panose="020B0603020202020204"/>
              </a:rPr>
              <a:t>3. A HONOR belső laboratóriumában meghatározott körülmények között kapott érték, a teljes súly tartalmazza az akkumulátort is. A tényleges súly a konfigurációtól, a gyártási eljárástól és a mérési módszertől függően kis mértékben változhat. </a:t>
            </a:r>
          </a:p>
          <a:p>
            <a:pPr algn="l"/>
            <a:r>
              <a:rPr lang="hu-HU" sz="600" i="1" dirty="0">
                <a:solidFill>
                  <a:schemeClr val="tx1"/>
                </a:solidFill>
                <a:latin typeface="Avenir Next Medium" panose="020B0603020202020204"/>
              </a:rPr>
              <a:t>4. Az egy SIM-kártyás verzió Dél-Afrikában és Latin-Amerikában kaphatók (</a:t>
            </a:r>
            <a:r>
              <a:rPr lang="hu-HU" sz="600" i="1" dirty="0" err="1">
                <a:solidFill>
                  <a:schemeClr val="tx1"/>
                </a:solidFill>
                <a:latin typeface="Avenir Next Medium" panose="020B0603020202020204"/>
              </a:rPr>
              <a:t>Nano</a:t>
            </a:r>
            <a:r>
              <a:rPr lang="hu-HU" sz="600" i="1" dirty="0">
                <a:solidFill>
                  <a:schemeClr val="tx1"/>
                </a:solidFill>
                <a:latin typeface="Avenir Next Medium" panose="020B0603020202020204"/>
              </a:rPr>
              <a:t>-SIM), kérjük, tekintsd meg a helyben értékesített tényleges termékeket.</a:t>
            </a:r>
          </a:p>
          <a:p>
            <a:pPr algn="l"/>
            <a:r>
              <a:rPr lang="hu-HU" sz="600" i="1" dirty="0">
                <a:solidFill>
                  <a:schemeClr val="tx1"/>
                </a:solidFill>
                <a:latin typeface="Avenir Next Medium" panose="020B0603020202020204"/>
              </a:rPr>
              <a:t>5. A lekerekített sarkok kialakításával a kijelző képátlója 6,7 hüvelyk, ha a szabványos téglalap szerint mérjük (a tényleges látható terület valamivel kisebb). </a:t>
            </a:r>
          </a:p>
          <a:p>
            <a:pPr algn="l"/>
            <a:r>
              <a:rPr lang="hu-HU" sz="600" i="1" dirty="0">
                <a:solidFill>
                  <a:schemeClr val="tx1"/>
                </a:solidFill>
                <a:latin typeface="Avenir Next Medium" panose="020B0603020202020204"/>
              </a:rPr>
              <a:t>6. A HONOR belső laboratóriumának adatai.</a:t>
            </a:r>
          </a:p>
          <a:p>
            <a:pPr algn="l"/>
            <a:r>
              <a:rPr lang="hu-HU" sz="600" i="1" dirty="0">
                <a:solidFill>
                  <a:schemeClr val="tx1"/>
                </a:solidFill>
                <a:latin typeface="Avenir Next Medium" panose="020B0603020202020204"/>
              </a:rPr>
              <a:t>7. Ez a termék nem rendelkezik terápiás funkcióval.</a:t>
            </a:r>
          </a:p>
          <a:p>
            <a:pPr algn="l"/>
            <a:r>
              <a:rPr lang="hu-HU" sz="600" i="1" dirty="0">
                <a:solidFill>
                  <a:schemeClr val="tx1"/>
                </a:solidFill>
                <a:latin typeface="Avenir Next Medium" panose="020B0603020202020204"/>
              </a:rPr>
              <a:t>8. A különböző alkalmazási- és játékfelületeken a képernyő frissítési sebessége kissé eltérő lehet. </a:t>
            </a:r>
          </a:p>
          <a:p>
            <a:pPr algn="l"/>
            <a:r>
              <a:rPr lang="hu-HU" sz="600" i="1" dirty="0">
                <a:solidFill>
                  <a:schemeClr val="tx1"/>
                </a:solidFill>
                <a:latin typeface="Avenir Next Medium" panose="020B0603020202020204"/>
              </a:rPr>
              <a:t>9. Szabványos téglalapként mért felbontás; a tényleges képpontok száma valamivel kevesebb lehet.</a:t>
            </a:r>
          </a:p>
          <a:p>
            <a:pPr algn="l"/>
            <a:r>
              <a:rPr lang="hu-HU" sz="600" i="1" dirty="0">
                <a:solidFill>
                  <a:schemeClr val="tx1"/>
                </a:solidFill>
                <a:latin typeface="Avenir Next Medium" panose="020B0603020202020204"/>
              </a:rPr>
              <a:t>10. A rendelkezésre álló belső tárhely kisebb lehet, mivel annak egy részét a szoftverek foglalják le.</a:t>
            </a:r>
          </a:p>
          <a:p>
            <a:pPr algn="l"/>
            <a:r>
              <a:rPr lang="hu-HU" sz="600" i="1" dirty="0">
                <a:solidFill>
                  <a:schemeClr val="tx1"/>
                </a:solidFill>
                <a:latin typeface="Avenir Next Medium" panose="020B0603020202020204"/>
              </a:rPr>
              <a:t>11. A hátsó fő kamera 64 MP-es kamera. A tényleges képfelbontás a felvételi módtól függően változhat.</a:t>
            </a:r>
          </a:p>
          <a:p>
            <a:pPr algn="l"/>
            <a:r>
              <a:rPr lang="hu-HU" sz="600" i="1" dirty="0">
                <a:solidFill>
                  <a:schemeClr val="tx1"/>
                </a:solidFill>
                <a:latin typeface="Avenir Next Medium" panose="020B0603020202020204"/>
              </a:rPr>
              <a:t>12. Az akkumulátor névleges kapacitása 3900 </a:t>
            </a:r>
            <a:r>
              <a:rPr lang="hu-HU" sz="600" i="1" dirty="0" err="1">
                <a:solidFill>
                  <a:schemeClr val="tx1"/>
                </a:solidFill>
                <a:latin typeface="Avenir Next Medium" panose="020B0603020202020204"/>
              </a:rPr>
              <a:t>mAh</a:t>
            </a:r>
            <a:r>
              <a:rPr lang="hu-HU" sz="600" i="1" dirty="0">
                <a:solidFill>
                  <a:schemeClr val="tx1"/>
                </a:solidFill>
                <a:latin typeface="Avenir Next Medium" panose="020B0603020202020204"/>
              </a:rPr>
              <a:t>. (Az akkumulátor nem eltávolítható.)</a:t>
            </a:r>
          </a:p>
          <a:p>
            <a:pPr algn="l"/>
            <a:r>
              <a:rPr lang="hu-HU" sz="600" i="1" dirty="0">
                <a:solidFill>
                  <a:schemeClr val="tx1"/>
                </a:solidFill>
                <a:latin typeface="Avenir Next Medium" panose="020B0603020202020204"/>
              </a:rPr>
              <a:t>13. A termék maximálisan 22,5 W-</a:t>
            </a:r>
            <a:r>
              <a:rPr lang="hu-HU" sz="600" i="1" dirty="0" err="1">
                <a:solidFill>
                  <a:schemeClr val="tx1"/>
                </a:solidFill>
                <a:latin typeface="Avenir Next Medium" panose="020B0603020202020204"/>
              </a:rPr>
              <a:t>os</a:t>
            </a:r>
            <a:r>
              <a:rPr lang="hu-HU" sz="600" i="1" dirty="0">
                <a:solidFill>
                  <a:schemeClr val="tx1"/>
                </a:solidFill>
                <a:latin typeface="Avenir Next Medium" panose="020B0603020202020204"/>
              </a:rPr>
              <a:t> vezetékes töltést támogat a 22,5 W-</a:t>
            </a:r>
            <a:r>
              <a:rPr lang="hu-HU" sz="600" i="1" dirty="0" err="1">
                <a:solidFill>
                  <a:schemeClr val="tx1"/>
                </a:solidFill>
                <a:latin typeface="Avenir Next Medium" panose="020B0603020202020204"/>
              </a:rPr>
              <a:t>os</a:t>
            </a:r>
            <a:r>
              <a:rPr lang="hu-HU" sz="600" i="1" dirty="0">
                <a:solidFill>
                  <a:schemeClr val="tx1"/>
                </a:solidFill>
                <a:latin typeface="Avenir Next Medium" panose="020B0603020202020204"/>
              </a:rPr>
              <a:t> HONOR töltő és kábel használatával. A tényleges töltési sebesség a környezeti körülményektől és egyéb tényezőktől függően változhat.</a:t>
            </a:r>
          </a:p>
          <a:p>
            <a:pPr algn="l"/>
            <a:endParaRPr lang="hu-HU" sz="600" i="1" dirty="0">
              <a:solidFill>
                <a:schemeClr val="tx1"/>
              </a:solidFill>
              <a:latin typeface="Avenir Next Medium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621756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05AEF7B881F3CA4E878F4BD964CBB653" ma:contentTypeVersion="13" ma:contentTypeDescription="Új dokumentum létrehozása." ma:contentTypeScope="" ma:versionID="74c029c786a6b93e61e531f307e1e365">
  <xsd:schema xmlns:xsd="http://www.w3.org/2001/XMLSchema" xmlns:xs="http://www.w3.org/2001/XMLSchema" xmlns:p="http://schemas.microsoft.com/office/2006/metadata/properties" xmlns:ns2="e8929a5c-d396-4d80-a727-9274a3d5e5ad" xmlns:ns3="6103d4b7-8810-4044-a24c-0f7d37589f25" targetNamespace="http://schemas.microsoft.com/office/2006/metadata/properties" ma:root="true" ma:fieldsID="d2b8ea2722d62506d8a0ef89568165a4" ns2:_="" ns3:_="">
    <xsd:import namespace="e8929a5c-d396-4d80-a727-9274a3d5e5ad"/>
    <xsd:import namespace="6103d4b7-8810-4044-a24c-0f7d37589f2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929a5c-d396-4d80-a727-9274a3d5e5a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03d4b7-8810-4044-a24c-0f7d37589f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DF7D12-6C3D-45ED-BFE8-C1A4A00470C8}"/>
</file>

<file path=customXml/itemProps2.xml><?xml version="1.0" encoding="utf-8"?>
<ds:datastoreItem xmlns:ds="http://schemas.openxmlformats.org/officeDocument/2006/customXml" ds:itemID="{3F377D4D-C71B-4361-9D51-B8ABAAB2B769}">
  <ds:schemaRefs>
    <ds:schemaRef ds:uri="http://purl.org/dc/dcmitype/"/>
    <ds:schemaRef ds:uri="http://schemas.microsoft.com/office/2006/metadata/properties"/>
    <ds:schemaRef ds:uri="84d14ad0-6de7-4c24-accd-fac993930e34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eded51bb-dda7-4ccb-873c-bee5c6512ea7"/>
  </ds:schemaRefs>
</ds:datastoreItem>
</file>

<file path=customXml/itemProps3.xml><?xml version="1.0" encoding="utf-8"?>
<ds:datastoreItem xmlns:ds="http://schemas.openxmlformats.org/officeDocument/2006/customXml" ds:itemID="{5D3F068D-DBA8-4F94-8DF1-56DFFEF479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</TotalTime>
  <Words>509</Words>
  <Application>Microsoft Macintosh PowerPoint</Application>
  <PresentationFormat>A4 (210x297 mm)</PresentationFormat>
  <Paragraphs>56</Paragraphs>
  <Slides>1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8" baseType="lpstr">
      <vt:lpstr>Arial</vt:lpstr>
      <vt:lpstr>Avenir Next</vt:lpstr>
      <vt:lpstr>Avenir Next Medium</vt:lpstr>
      <vt:lpstr>BigNoodleTitling</vt:lpstr>
      <vt:lpstr>Calibri</vt:lpstr>
      <vt:lpstr>Calibri Light</vt:lpstr>
      <vt:lpstr>Office Theme</vt:lpstr>
      <vt:lpstr>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</dc:title>
  <dc:creator>Cheung, Eliza</dc:creator>
  <cp:lastModifiedBy>Viktória Horváth</cp:lastModifiedBy>
  <cp:revision>443</cp:revision>
  <dcterms:created xsi:type="dcterms:W3CDTF">2018-03-22T06:26:48Z</dcterms:created>
  <dcterms:modified xsi:type="dcterms:W3CDTF">2022-04-05T08:43:44Z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(3)FkR0nCaebMN+8xn5xpTSrhfR4/dQLKycMinN2cYM/iCSemE8goNC7RtqOUL8wfMEun5M1WDW
DOz86pGxompAGypIGFouH6zDpzMfu1wp9yAph1NLDOo1RANPdyE4fL7N9tHLljy0elcas5iv
e94khgJXemvgAiEULeeH/qVvWD+ke3aDmQac82PncZwUOdb6f4WSXnzfh7qvXPWd0yxTmKUZ
hGZalfCJ5MybB22w5W</vt:lpwstr>
  </property>
  <property fmtid="{D5CDD505-2E9C-101B-9397-08002B2CF9AE}" pid="3" name="_2015_ms_pID_7253431">
    <vt:lpwstr>i+qWaSQnO53zqeRF37VG9rn/81a58S3yYcwZ/WRns+if3V8aQ3okmP
lopT/ncuqz19CCWoHCXazj2n2jOeyF8yyR5ZCCm/mGy/RrFQXHm5tBsFGOTR+RGanLu/ANvO
vHv+NIlvunXSaI2i/Bjd9a9/JjMO0DWdv5EoG+PScfrbSogJsQwaMyXJ3YULCjWm7UP46M1P
x4qnVF5ynZKGWr4B/x0i739y7qYdOwq2yyAB</vt:lpwstr>
  </property>
  <property fmtid="{D5CDD505-2E9C-101B-9397-08002B2CF9AE}" pid="4" name="_2015_ms_pID_7253432">
    <vt:lpwstr>u7iQ2PptIyMiBocKWn7owRw=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1557407127</vt:lpwstr>
  </property>
  <property fmtid="{D5CDD505-2E9C-101B-9397-08002B2CF9AE}" pid="9" name="ContentTypeId">
    <vt:lpwstr>0x01010005AEF7B881F3CA4E878F4BD964CBB653</vt:lpwstr>
  </property>
</Properties>
</file>